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2" r:id="rId4"/>
    <p:sldId id="271" r:id="rId5"/>
    <p:sldId id="258" r:id="rId6"/>
    <p:sldId id="260" r:id="rId7"/>
    <p:sldId id="257" r:id="rId8"/>
    <p:sldId id="265" r:id="rId9"/>
    <p:sldId id="269" r:id="rId10"/>
    <p:sldId id="272" r:id="rId11"/>
    <p:sldId id="259" r:id="rId12"/>
  </p:sldIdLst>
  <p:sldSz cx="13258800" cy="8229600"/>
  <p:notesSz cx="7010400" cy="9296400"/>
  <p:defaultTextStyle>
    <a:defPPr>
      <a:defRPr lang="en-US"/>
    </a:defPPr>
    <a:lvl1pPr marL="0" algn="l" defTabSz="1031443" rtl="0" eaLnBrk="1" latinLnBrk="0" hangingPunct="1">
      <a:defRPr sz="2030" kern="1200">
        <a:solidFill>
          <a:schemeClr val="tx1"/>
        </a:solidFill>
        <a:latin typeface="+mn-lt"/>
        <a:ea typeface="+mn-ea"/>
        <a:cs typeface="+mn-cs"/>
      </a:defRPr>
    </a:lvl1pPr>
    <a:lvl2pPr marL="515722" algn="l" defTabSz="1031443" rtl="0" eaLnBrk="1" latinLnBrk="0" hangingPunct="1">
      <a:defRPr sz="2030" kern="1200">
        <a:solidFill>
          <a:schemeClr val="tx1"/>
        </a:solidFill>
        <a:latin typeface="+mn-lt"/>
        <a:ea typeface="+mn-ea"/>
        <a:cs typeface="+mn-cs"/>
      </a:defRPr>
    </a:lvl2pPr>
    <a:lvl3pPr marL="1031443" algn="l" defTabSz="1031443" rtl="0" eaLnBrk="1" latinLnBrk="0" hangingPunct="1">
      <a:defRPr sz="2030" kern="1200">
        <a:solidFill>
          <a:schemeClr val="tx1"/>
        </a:solidFill>
        <a:latin typeface="+mn-lt"/>
        <a:ea typeface="+mn-ea"/>
        <a:cs typeface="+mn-cs"/>
      </a:defRPr>
    </a:lvl3pPr>
    <a:lvl4pPr marL="1547165" algn="l" defTabSz="1031443" rtl="0" eaLnBrk="1" latinLnBrk="0" hangingPunct="1">
      <a:defRPr sz="2030" kern="1200">
        <a:solidFill>
          <a:schemeClr val="tx1"/>
        </a:solidFill>
        <a:latin typeface="+mn-lt"/>
        <a:ea typeface="+mn-ea"/>
        <a:cs typeface="+mn-cs"/>
      </a:defRPr>
    </a:lvl4pPr>
    <a:lvl5pPr marL="2062886" algn="l" defTabSz="1031443" rtl="0" eaLnBrk="1" latinLnBrk="0" hangingPunct="1">
      <a:defRPr sz="2030" kern="1200">
        <a:solidFill>
          <a:schemeClr val="tx1"/>
        </a:solidFill>
        <a:latin typeface="+mn-lt"/>
        <a:ea typeface="+mn-ea"/>
        <a:cs typeface="+mn-cs"/>
      </a:defRPr>
    </a:lvl5pPr>
    <a:lvl6pPr marL="2578608" algn="l" defTabSz="1031443" rtl="0" eaLnBrk="1" latinLnBrk="0" hangingPunct="1">
      <a:defRPr sz="2030" kern="1200">
        <a:solidFill>
          <a:schemeClr val="tx1"/>
        </a:solidFill>
        <a:latin typeface="+mn-lt"/>
        <a:ea typeface="+mn-ea"/>
        <a:cs typeface="+mn-cs"/>
      </a:defRPr>
    </a:lvl6pPr>
    <a:lvl7pPr marL="3094330" algn="l" defTabSz="1031443" rtl="0" eaLnBrk="1" latinLnBrk="0" hangingPunct="1">
      <a:defRPr sz="2030" kern="1200">
        <a:solidFill>
          <a:schemeClr val="tx1"/>
        </a:solidFill>
        <a:latin typeface="+mn-lt"/>
        <a:ea typeface="+mn-ea"/>
        <a:cs typeface="+mn-cs"/>
      </a:defRPr>
    </a:lvl7pPr>
    <a:lvl8pPr marL="3610051" algn="l" defTabSz="1031443" rtl="0" eaLnBrk="1" latinLnBrk="0" hangingPunct="1">
      <a:defRPr sz="2030" kern="1200">
        <a:solidFill>
          <a:schemeClr val="tx1"/>
        </a:solidFill>
        <a:latin typeface="+mn-lt"/>
        <a:ea typeface="+mn-ea"/>
        <a:cs typeface="+mn-cs"/>
      </a:defRPr>
    </a:lvl8pPr>
    <a:lvl9pPr marL="4125773" algn="l" defTabSz="1031443" rtl="0" eaLnBrk="1" latinLnBrk="0" hangingPunct="1">
      <a:defRPr sz="20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1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97" d="100"/>
          <a:sy n="97" d="100"/>
        </p:scale>
        <p:origin x="726" y="84"/>
      </p:cViewPr>
      <p:guideLst>
        <p:guide orient="horz" pos="2592"/>
        <p:guide pos="41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346836"/>
            <a:ext cx="9944100" cy="2865120"/>
          </a:xfrm>
        </p:spPr>
        <p:txBody>
          <a:bodyPr anchor="b"/>
          <a:lstStyle>
            <a:lvl1pPr algn="ctr">
              <a:defRPr sz="65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4322446"/>
            <a:ext cx="9944100" cy="1986914"/>
          </a:xfrm>
        </p:spPr>
        <p:txBody>
          <a:bodyPr/>
          <a:lstStyle>
            <a:lvl1pPr marL="0" indent="0" algn="ctr">
              <a:buNone/>
              <a:defRPr sz="2610"/>
            </a:lvl1pPr>
            <a:lvl2pPr marL="497205" indent="0" algn="ctr">
              <a:buNone/>
              <a:defRPr sz="2175"/>
            </a:lvl2pPr>
            <a:lvl3pPr marL="994410" indent="0" algn="ctr">
              <a:buNone/>
              <a:defRPr sz="1958"/>
            </a:lvl3pPr>
            <a:lvl4pPr marL="1491615" indent="0" algn="ctr">
              <a:buNone/>
              <a:defRPr sz="1740"/>
            </a:lvl4pPr>
            <a:lvl5pPr marL="1988820" indent="0" algn="ctr">
              <a:buNone/>
              <a:defRPr sz="1740"/>
            </a:lvl5pPr>
            <a:lvl6pPr marL="2486025" indent="0" algn="ctr">
              <a:buNone/>
              <a:defRPr sz="1740"/>
            </a:lvl6pPr>
            <a:lvl7pPr marL="2983230" indent="0" algn="ctr">
              <a:buNone/>
              <a:defRPr sz="1740"/>
            </a:lvl7pPr>
            <a:lvl8pPr marL="3480435" indent="0" algn="ctr">
              <a:buNone/>
              <a:defRPr sz="1740"/>
            </a:lvl8pPr>
            <a:lvl9pPr marL="3977640" indent="0" algn="ctr">
              <a:buNone/>
              <a:defRPr sz="17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B260-5081-4E9D-8478-209F1CE3076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D75-4E9A-4E1E-BDF1-CD5AC096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1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B260-5081-4E9D-8478-209F1CE3076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D75-4E9A-4E1E-BDF1-CD5AC096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8329" y="438150"/>
            <a:ext cx="2858929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1543" y="438150"/>
            <a:ext cx="8411051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B260-5081-4E9D-8478-209F1CE3076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D75-4E9A-4E1E-BDF1-CD5AC096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7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spc="-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B260-5081-4E9D-8478-209F1CE3076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D75-4E9A-4E1E-BDF1-CD5AC096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1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37" y="2051686"/>
            <a:ext cx="11435715" cy="3423284"/>
          </a:xfrm>
        </p:spPr>
        <p:txBody>
          <a:bodyPr anchor="b"/>
          <a:lstStyle>
            <a:lvl1pPr>
              <a:defRPr sz="65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637" y="5507356"/>
            <a:ext cx="11435715" cy="1800224"/>
          </a:xfrm>
        </p:spPr>
        <p:txBody>
          <a:bodyPr/>
          <a:lstStyle>
            <a:lvl1pPr marL="0" indent="0">
              <a:buNone/>
              <a:defRPr sz="2610">
                <a:solidFill>
                  <a:schemeClr val="tx1">
                    <a:tint val="75000"/>
                  </a:schemeClr>
                </a:solidFill>
              </a:defRPr>
            </a:lvl1pPr>
            <a:lvl2pPr marL="497205" indent="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2pPr>
            <a:lvl3pPr marL="994410" indent="0">
              <a:buNone/>
              <a:defRPr sz="1958">
                <a:solidFill>
                  <a:schemeClr val="tx1">
                    <a:tint val="75000"/>
                  </a:schemeClr>
                </a:solidFill>
              </a:defRPr>
            </a:lvl3pPr>
            <a:lvl4pPr marL="149161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4pPr>
            <a:lvl5pPr marL="198882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5pPr>
            <a:lvl6pPr marL="248602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6pPr>
            <a:lvl7pPr marL="298323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7pPr>
            <a:lvl8pPr marL="348043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8pPr>
            <a:lvl9pPr marL="397764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B260-5081-4E9D-8478-209F1CE3076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D75-4E9A-4E1E-BDF1-CD5AC096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2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543" y="2190750"/>
            <a:ext cx="563499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2268" y="2190750"/>
            <a:ext cx="563499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B260-5081-4E9D-8478-209F1CE3076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D75-4E9A-4E1E-BDF1-CD5AC096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8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69" y="438150"/>
            <a:ext cx="11435715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270" y="2017396"/>
            <a:ext cx="5609093" cy="988694"/>
          </a:xfrm>
        </p:spPr>
        <p:txBody>
          <a:bodyPr anchor="b"/>
          <a:lstStyle>
            <a:lvl1pPr marL="0" indent="0">
              <a:buNone/>
              <a:defRPr sz="2610" b="1"/>
            </a:lvl1pPr>
            <a:lvl2pPr marL="497205" indent="0">
              <a:buNone/>
              <a:defRPr sz="2175" b="1"/>
            </a:lvl2pPr>
            <a:lvl3pPr marL="994410" indent="0">
              <a:buNone/>
              <a:defRPr sz="1958" b="1"/>
            </a:lvl3pPr>
            <a:lvl4pPr marL="1491615" indent="0">
              <a:buNone/>
              <a:defRPr sz="1740" b="1"/>
            </a:lvl4pPr>
            <a:lvl5pPr marL="1988820" indent="0">
              <a:buNone/>
              <a:defRPr sz="1740" b="1"/>
            </a:lvl5pPr>
            <a:lvl6pPr marL="2486025" indent="0">
              <a:buNone/>
              <a:defRPr sz="1740" b="1"/>
            </a:lvl6pPr>
            <a:lvl7pPr marL="2983230" indent="0">
              <a:buNone/>
              <a:defRPr sz="1740" b="1"/>
            </a:lvl7pPr>
            <a:lvl8pPr marL="3480435" indent="0">
              <a:buNone/>
              <a:defRPr sz="1740" b="1"/>
            </a:lvl8pPr>
            <a:lvl9pPr marL="3977640" indent="0">
              <a:buNone/>
              <a:defRPr sz="17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270" y="3006090"/>
            <a:ext cx="5609093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12267" y="2017396"/>
            <a:ext cx="5636717" cy="988694"/>
          </a:xfrm>
        </p:spPr>
        <p:txBody>
          <a:bodyPr anchor="b"/>
          <a:lstStyle>
            <a:lvl1pPr marL="0" indent="0">
              <a:buNone/>
              <a:defRPr sz="2610" b="1"/>
            </a:lvl1pPr>
            <a:lvl2pPr marL="497205" indent="0">
              <a:buNone/>
              <a:defRPr sz="2175" b="1"/>
            </a:lvl2pPr>
            <a:lvl3pPr marL="994410" indent="0">
              <a:buNone/>
              <a:defRPr sz="1958" b="1"/>
            </a:lvl3pPr>
            <a:lvl4pPr marL="1491615" indent="0">
              <a:buNone/>
              <a:defRPr sz="1740" b="1"/>
            </a:lvl4pPr>
            <a:lvl5pPr marL="1988820" indent="0">
              <a:buNone/>
              <a:defRPr sz="1740" b="1"/>
            </a:lvl5pPr>
            <a:lvl6pPr marL="2486025" indent="0">
              <a:buNone/>
              <a:defRPr sz="1740" b="1"/>
            </a:lvl6pPr>
            <a:lvl7pPr marL="2983230" indent="0">
              <a:buNone/>
              <a:defRPr sz="1740" b="1"/>
            </a:lvl7pPr>
            <a:lvl8pPr marL="3480435" indent="0">
              <a:buNone/>
              <a:defRPr sz="1740" b="1"/>
            </a:lvl8pPr>
            <a:lvl9pPr marL="3977640" indent="0">
              <a:buNone/>
              <a:defRPr sz="17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2267" y="3006090"/>
            <a:ext cx="5636717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B260-5081-4E9D-8478-209F1CE3076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D75-4E9A-4E1E-BDF1-CD5AC096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B260-5081-4E9D-8478-209F1CE3076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D75-4E9A-4E1E-BDF1-CD5AC096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5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B260-5081-4E9D-8478-209F1CE3076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D75-4E9A-4E1E-BDF1-CD5AC096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0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70" y="548640"/>
            <a:ext cx="4276308" cy="1920240"/>
          </a:xfrm>
        </p:spPr>
        <p:txBody>
          <a:bodyPr anchor="b"/>
          <a:lstStyle>
            <a:lvl1pPr>
              <a:defRPr sz="3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6717" y="1184911"/>
            <a:ext cx="6712268" cy="5848350"/>
          </a:xfrm>
        </p:spPr>
        <p:txBody>
          <a:bodyPr/>
          <a:lstStyle>
            <a:lvl1pPr>
              <a:defRPr sz="3480"/>
            </a:lvl1pPr>
            <a:lvl2pPr>
              <a:defRPr sz="3045"/>
            </a:lvl2pPr>
            <a:lvl3pPr>
              <a:defRPr sz="261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270" y="2468880"/>
            <a:ext cx="4276308" cy="4573906"/>
          </a:xfrm>
        </p:spPr>
        <p:txBody>
          <a:bodyPr/>
          <a:lstStyle>
            <a:lvl1pPr marL="0" indent="0">
              <a:buNone/>
              <a:defRPr sz="1740"/>
            </a:lvl1pPr>
            <a:lvl2pPr marL="497205" indent="0">
              <a:buNone/>
              <a:defRPr sz="1523"/>
            </a:lvl2pPr>
            <a:lvl3pPr marL="994410" indent="0">
              <a:buNone/>
              <a:defRPr sz="1305"/>
            </a:lvl3pPr>
            <a:lvl4pPr marL="1491615" indent="0">
              <a:buNone/>
              <a:defRPr sz="1088"/>
            </a:lvl4pPr>
            <a:lvl5pPr marL="1988820" indent="0">
              <a:buNone/>
              <a:defRPr sz="1088"/>
            </a:lvl5pPr>
            <a:lvl6pPr marL="2486025" indent="0">
              <a:buNone/>
              <a:defRPr sz="1088"/>
            </a:lvl6pPr>
            <a:lvl7pPr marL="2983230" indent="0">
              <a:buNone/>
              <a:defRPr sz="1088"/>
            </a:lvl7pPr>
            <a:lvl8pPr marL="3480435" indent="0">
              <a:buNone/>
              <a:defRPr sz="1088"/>
            </a:lvl8pPr>
            <a:lvl9pPr marL="3977640" indent="0">
              <a:buNone/>
              <a:defRPr sz="10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B260-5081-4E9D-8478-209F1CE3076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D75-4E9A-4E1E-BDF1-CD5AC096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4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70" y="548640"/>
            <a:ext cx="4276308" cy="1920240"/>
          </a:xfrm>
        </p:spPr>
        <p:txBody>
          <a:bodyPr anchor="b"/>
          <a:lstStyle>
            <a:lvl1pPr>
              <a:defRPr sz="3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36717" y="1184911"/>
            <a:ext cx="6712268" cy="5848350"/>
          </a:xfrm>
        </p:spPr>
        <p:txBody>
          <a:bodyPr anchor="t"/>
          <a:lstStyle>
            <a:lvl1pPr marL="0" indent="0">
              <a:buNone/>
              <a:defRPr sz="3480"/>
            </a:lvl1pPr>
            <a:lvl2pPr marL="497205" indent="0">
              <a:buNone/>
              <a:defRPr sz="3045"/>
            </a:lvl2pPr>
            <a:lvl3pPr marL="994410" indent="0">
              <a:buNone/>
              <a:defRPr sz="2610"/>
            </a:lvl3pPr>
            <a:lvl4pPr marL="1491615" indent="0">
              <a:buNone/>
              <a:defRPr sz="2175"/>
            </a:lvl4pPr>
            <a:lvl5pPr marL="1988820" indent="0">
              <a:buNone/>
              <a:defRPr sz="2175"/>
            </a:lvl5pPr>
            <a:lvl6pPr marL="2486025" indent="0">
              <a:buNone/>
              <a:defRPr sz="2175"/>
            </a:lvl6pPr>
            <a:lvl7pPr marL="2983230" indent="0">
              <a:buNone/>
              <a:defRPr sz="2175"/>
            </a:lvl7pPr>
            <a:lvl8pPr marL="3480435" indent="0">
              <a:buNone/>
              <a:defRPr sz="2175"/>
            </a:lvl8pPr>
            <a:lvl9pPr marL="3977640" indent="0">
              <a:buNone/>
              <a:defRPr sz="21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270" y="2468880"/>
            <a:ext cx="4276308" cy="4573906"/>
          </a:xfrm>
        </p:spPr>
        <p:txBody>
          <a:bodyPr/>
          <a:lstStyle>
            <a:lvl1pPr marL="0" indent="0">
              <a:buNone/>
              <a:defRPr sz="1740"/>
            </a:lvl1pPr>
            <a:lvl2pPr marL="497205" indent="0">
              <a:buNone/>
              <a:defRPr sz="1523"/>
            </a:lvl2pPr>
            <a:lvl3pPr marL="994410" indent="0">
              <a:buNone/>
              <a:defRPr sz="1305"/>
            </a:lvl3pPr>
            <a:lvl4pPr marL="1491615" indent="0">
              <a:buNone/>
              <a:defRPr sz="1088"/>
            </a:lvl4pPr>
            <a:lvl5pPr marL="1988820" indent="0">
              <a:buNone/>
              <a:defRPr sz="1088"/>
            </a:lvl5pPr>
            <a:lvl6pPr marL="2486025" indent="0">
              <a:buNone/>
              <a:defRPr sz="1088"/>
            </a:lvl6pPr>
            <a:lvl7pPr marL="2983230" indent="0">
              <a:buNone/>
              <a:defRPr sz="1088"/>
            </a:lvl7pPr>
            <a:lvl8pPr marL="3480435" indent="0">
              <a:buNone/>
              <a:defRPr sz="1088"/>
            </a:lvl8pPr>
            <a:lvl9pPr marL="3977640" indent="0">
              <a:buNone/>
              <a:defRPr sz="10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B260-5081-4E9D-8478-209F1CE3076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D75-4E9A-4E1E-BDF1-CD5AC096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9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543" y="438150"/>
            <a:ext cx="11435715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543" y="2190750"/>
            <a:ext cx="11435715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543" y="7627621"/>
            <a:ext cx="298323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6B260-5081-4E9D-8478-209F1CE3076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1978" y="7627621"/>
            <a:ext cx="447484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4028" y="7627621"/>
            <a:ext cx="298323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A7D75-4E9A-4E1E-BDF1-CD5AC096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6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94410" rtl="0" eaLnBrk="1" latinLnBrk="0" hangingPunct="1">
        <a:lnSpc>
          <a:spcPct val="90000"/>
        </a:lnSpc>
        <a:spcBef>
          <a:spcPct val="0"/>
        </a:spcBef>
        <a:buNone/>
        <a:defRPr sz="47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603" indent="-248603" algn="l" defTabSz="994410" rtl="0" eaLnBrk="1" latinLnBrk="0" hangingPunct="1">
        <a:lnSpc>
          <a:spcPct val="90000"/>
        </a:lnSpc>
        <a:spcBef>
          <a:spcPts val="1088"/>
        </a:spcBef>
        <a:buFont typeface="Arial" panose="020B0604020202020204" pitchFamily="34" charset="0"/>
        <a:buChar char="•"/>
        <a:defRPr sz="3045" kern="1200">
          <a:solidFill>
            <a:schemeClr val="tx1"/>
          </a:solidFill>
          <a:latin typeface="+mn-lt"/>
          <a:ea typeface="+mn-ea"/>
          <a:cs typeface="+mn-cs"/>
        </a:defRPr>
      </a:lvl1pPr>
      <a:lvl2pPr marL="74580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2pPr>
      <a:lvl3pPr marL="124301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74021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4pPr>
      <a:lvl5pPr marL="223742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5pPr>
      <a:lvl6pPr marL="273462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6pPr>
      <a:lvl7pPr marL="323183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7pPr>
      <a:lvl8pPr marL="372903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8pPr>
      <a:lvl9pPr marL="422624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1pPr>
      <a:lvl2pPr marL="49720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2pPr>
      <a:lvl3pPr marL="99441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3pPr>
      <a:lvl4pPr marL="149161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4pPr>
      <a:lvl5pPr marL="198882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5pPr>
      <a:lvl6pPr marL="248602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6pPr>
      <a:lvl7pPr marL="298323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7pPr>
      <a:lvl8pPr marL="348043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8pPr>
      <a:lvl9pPr marL="397764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3486" y="2203269"/>
            <a:ext cx="7159134" cy="5486116"/>
          </a:xfrm>
          <a:prstGeom prst="roundRect">
            <a:avLst>
              <a:gd name="adj" fmla="val 446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748930" y="5294400"/>
            <a:ext cx="7201996" cy="1010606"/>
          </a:xfrm>
          <a:prstGeom prst="roundRect">
            <a:avLst/>
          </a:prstGeom>
          <a:solidFill>
            <a:srgbClr val="E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9591" y="5398908"/>
            <a:ext cx="689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 Ignite your passion.</a:t>
            </a:r>
            <a:endParaRPr lang="en-US" sz="2000" spc="-150" baseline="9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92" y="474792"/>
            <a:ext cx="4189857" cy="13033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9590" y="3536816"/>
            <a:ext cx="5428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  <a:spcBef>
                <a:spcPts val="1200"/>
              </a:spcBef>
            </a:pPr>
            <a:r>
              <a:rPr lang="en-US" sz="4800" spc="-150" dirty="0">
                <a:latin typeface="Arial" panose="020B0604020202020204" pitchFamily="34" charset="0"/>
                <a:cs typeface="Arial" panose="020B0604020202020204" pitchFamily="34" charset="0"/>
              </a:rPr>
              <a:t>Linear Electric Fireplaces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71" y="2203269"/>
            <a:ext cx="4210493" cy="12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39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0D8983-A37D-4D00-8D0B-01778E6BA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803" y="4802813"/>
            <a:ext cx="6141589" cy="17021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B524937-57FC-44ED-B1DA-5E693F650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40" y="1703555"/>
            <a:ext cx="9593143" cy="16468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0CC8C5-CC25-4526-ABB3-A7D133B75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70" y="3269437"/>
            <a:ext cx="7045832" cy="16393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941CA1-BA35-42EC-AB69-E0A59080FC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049" y="6361202"/>
            <a:ext cx="4736953" cy="16114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3" y="280946"/>
            <a:ext cx="3739505" cy="1121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6734" y="597568"/>
            <a:ext cx="7581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-150" dirty="0">
                <a:latin typeface="Arial" panose="020B0604020202020204" pitchFamily="34" charset="0"/>
                <a:cs typeface="Arial" panose="020B0604020202020204" pitchFamily="34" charset="0"/>
              </a:rPr>
              <a:t>Linear Electric Fireplaces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36629" y="6474649"/>
            <a:ext cx="88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400" dirty="0">
                <a:latin typeface="+mj-lt"/>
              </a:rPr>
              <a:t>XLF50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47431" y="3384956"/>
            <a:ext cx="88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400" dirty="0">
                <a:latin typeface="+mj-lt"/>
              </a:rPr>
              <a:t>XLF74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55944" y="1774907"/>
            <a:ext cx="88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400" dirty="0">
                <a:latin typeface="+mj-lt"/>
              </a:rPr>
              <a:t>XLF100</a:t>
            </a:r>
          </a:p>
        </p:txBody>
      </p:sp>
      <p:sp>
        <p:nvSpPr>
          <p:cNvPr id="25" name="Rounded Rectangle 11">
            <a:extLst>
              <a:ext uri="{FF2B5EF4-FFF2-40B4-BE49-F238E27FC236}">
                <a16:creationId xmlns:a16="http://schemas.microsoft.com/office/drawing/2014/main" id="{F84F1A74-99FA-4BC9-8416-421426E398D1}"/>
              </a:ext>
            </a:extLst>
          </p:cNvPr>
          <p:cNvSpPr/>
          <p:nvPr/>
        </p:nvSpPr>
        <p:spPr>
          <a:xfrm>
            <a:off x="621525" y="3953537"/>
            <a:ext cx="5620473" cy="1702137"/>
          </a:xfrm>
          <a:prstGeom prst="roundRect">
            <a:avLst/>
          </a:prstGeom>
          <a:solidFill>
            <a:srgbClr val="E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F3A092-4388-4818-8B14-2A5B00F430EB}"/>
              </a:ext>
            </a:extLst>
          </p:cNvPr>
          <p:cNvSpPr txBox="1"/>
          <p:nvPr/>
        </p:nvSpPr>
        <p:spPr>
          <a:xfrm>
            <a:off x="621525" y="5809607"/>
            <a:ext cx="675913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Compliments traditional décor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Logs are molded from authentic driftwood; tumbled river rock provides the right amount of sparkle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EB4A02-AB6B-46E7-BE51-7AEB69413278}"/>
              </a:ext>
            </a:extLst>
          </p:cNvPr>
          <p:cNvSpPr txBox="1"/>
          <p:nvPr/>
        </p:nvSpPr>
        <p:spPr>
          <a:xfrm>
            <a:off x="848849" y="3997100"/>
            <a:ext cx="5087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Driftwood and River Rock Accessory Packages provide a charming, natural look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BA45B5-065B-4417-9C67-99C212CE8BC9}"/>
              </a:ext>
            </a:extLst>
          </p:cNvPr>
          <p:cNvSpPr txBox="1"/>
          <p:nvPr/>
        </p:nvSpPr>
        <p:spPr>
          <a:xfrm>
            <a:off x="6025401" y="4935942"/>
            <a:ext cx="88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400" dirty="0">
                <a:latin typeface="+mj-lt"/>
              </a:rPr>
              <a:t>XLF60</a:t>
            </a:r>
          </a:p>
        </p:txBody>
      </p:sp>
    </p:spTree>
    <p:extLst>
      <p:ext uri="{BB962C8B-B14F-4D97-AF65-F5344CB8AC3E}">
        <p14:creationId xmlns:p14="http://schemas.microsoft.com/office/powerpoint/2010/main" val="8902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574152" y="597568"/>
            <a:ext cx="8201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-150" dirty="0">
                <a:latin typeface="Arial" panose="020B0604020202020204" pitchFamily="34" charset="0"/>
                <a:cs typeface="Arial" panose="020B0604020202020204" pitchFamily="34" charset="0"/>
              </a:rPr>
              <a:t>Multi-function Remote Control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362" y="1789632"/>
            <a:ext cx="2279650" cy="57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/>
          <p:cNvCxnSpPr/>
          <p:nvPr/>
        </p:nvCxnSpPr>
        <p:spPr bwMode="auto">
          <a:xfrm flipH="1" flipV="1">
            <a:off x="2740737" y="2094432"/>
            <a:ext cx="3600450" cy="179388"/>
          </a:xfrm>
          <a:prstGeom prst="line">
            <a:avLst/>
          </a:prstGeom>
          <a:ln w="15875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flipH="1" flipV="1">
            <a:off x="3172537" y="3002482"/>
            <a:ext cx="2644775" cy="73025"/>
          </a:xfrm>
          <a:prstGeom prst="line">
            <a:avLst/>
          </a:prstGeom>
          <a:ln w="15875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 flipV="1">
            <a:off x="6934912" y="2399232"/>
            <a:ext cx="657225" cy="609600"/>
          </a:xfrm>
          <a:prstGeom prst="line">
            <a:avLst/>
          </a:prstGeom>
          <a:ln w="15875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flipH="1" flipV="1">
            <a:off x="6426912" y="5271020"/>
            <a:ext cx="1165225" cy="1403350"/>
          </a:xfrm>
          <a:prstGeom prst="line">
            <a:avLst/>
          </a:prstGeom>
          <a:ln w="15875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V="1">
            <a:off x="6934912" y="3226320"/>
            <a:ext cx="657225" cy="271462"/>
          </a:xfrm>
          <a:prstGeom prst="line">
            <a:avLst/>
          </a:prstGeom>
          <a:ln w="15875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 flipV="1">
            <a:off x="6934912" y="3923232"/>
            <a:ext cx="657225" cy="76200"/>
          </a:xfrm>
          <a:prstGeom prst="line">
            <a:avLst/>
          </a:prstGeom>
          <a:ln w="15875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6938087" y="4497907"/>
            <a:ext cx="631825" cy="873125"/>
          </a:xfrm>
          <a:prstGeom prst="line">
            <a:avLst/>
          </a:prstGeom>
          <a:ln w="15875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 flipH="1">
            <a:off x="3577350" y="3594620"/>
            <a:ext cx="2239962" cy="252412"/>
          </a:xfrm>
          <a:prstGeom prst="line">
            <a:avLst/>
          </a:prstGeom>
          <a:ln w="15875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 flipH="1">
            <a:off x="2845512" y="4072457"/>
            <a:ext cx="2971800" cy="652463"/>
          </a:xfrm>
          <a:prstGeom prst="line">
            <a:avLst/>
          </a:prstGeom>
          <a:ln w="15875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 flipH="1">
            <a:off x="3126500" y="4545532"/>
            <a:ext cx="2690812" cy="1193417"/>
          </a:xfrm>
          <a:prstGeom prst="line">
            <a:avLst/>
          </a:prstGeom>
          <a:ln w="15875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35875" y="1965845"/>
            <a:ext cx="3043237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74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Standby</a:t>
            </a:r>
          </a:p>
          <a:p>
            <a:pPr marL="174625" indent="-174625" defTabSz="574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Calibri Light" panose="020F0302020204030204" pitchFamily="34" charset="0"/>
                <a:cs typeface="+mn-cs"/>
              </a:rPr>
              <a:t>Turns unit on at all previous settings</a:t>
            </a:r>
          </a:p>
          <a:p>
            <a:pPr marL="174625" indent="-174625" defTabSz="574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Calibri Light" panose="020F0302020204030204" pitchFamily="34" charset="0"/>
                <a:cs typeface="+mn-cs"/>
              </a:rPr>
              <a:t>Turns all unit functions off</a:t>
            </a:r>
            <a:endParaRPr lang="en-CA" sz="1400" dirty="0">
              <a:latin typeface="Calibri Light" panose="020F0302020204030204" pitchFamily="34" charset="0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92137" y="2256357"/>
            <a:ext cx="4092575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74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Heat On/Off</a:t>
            </a:r>
          </a:p>
          <a:p>
            <a:pPr marL="174625" indent="-174625" defTabSz="574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Calibri Light" panose="020F0302020204030204" pitchFamily="34" charset="0"/>
                <a:cs typeface="+mn-cs"/>
              </a:rPr>
              <a:t>Turns on the  Comfort$aver</a:t>
            </a:r>
            <a:r>
              <a:rPr lang="en-US" sz="1400" baseline="30000" dirty="0">
                <a:latin typeface="Calibri Light" panose="020F0302020204030204" pitchFamily="34" charset="0"/>
                <a:cs typeface="+mn-cs"/>
              </a:rPr>
              <a:t>TM </a:t>
            </a:r>
            <a:r>
              <a:rPr lang="en-US" sz="1400" dirty="0">
                <a:latin typeface="Calibri Light" panose="020F0302020204030204" pitchFamily="34" charset="0"/>
                <a:cs typeface="+mn-cs"/>
              </a:rPr>
              <a:t>Heating System</a:t>
            </a:r>
          </a:p>
          <a:p>
            <a:pPr marL="174625" indent="-174625" defTabSz="574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Calibri Light" panose="020F0302020204030204" pitchFamily="34" charset="0"/>
                <a:cs typeface="+mn-cs"/>
              </a:rPr>
              <a:t>Turns heat off</a:t>
            </a:r>
            <a:endParaRPr lang="en-CA" sz="1400" dirty="0">
              <a:latin typeface="Calibri Light" panose="020F0302020204030204" pitchFamily="34" charset="0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31112" y="3718445"/>
            <a:ext cx="2384425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74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Temperature Down</a:t>
            </a:r>
          </a:p>
          <a:p>
            <a:pPr marL="115888" defTabSz="574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alibri Light" panose="020F0302020204030204" pitchFamily="34" charset="0"/>
                <a:cs typeface="+mn-cs"/>
              </a:rPr>
              <a:t>Lowers the thermostat set temperature</a:t>
            </a:r>
            <a:endParaRPr lang="en-CA" sz="1400" dirty="0">
              <a:latin typeface="Calibri Light" panose="020F0302020204030204" pitchFamily="34" charset="0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92137" y="3094557"/>
            <a:ext cx="34829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74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Temperature Up</a:t>
            </a:r>
          </a:p>
          <a:p>
            <a:pPr marL="115888" defTabSz="574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alibri Light" panose="020F0302020204030204" pitchFamily="34" charset="0"/>
                <a:cs typeface="+mn-cs"/>
              </a:rPr>
              <a:t>Increases the thermostat set temperature</a:t>
            </a:r>
            <a:endParaRPr lang="en-CA" sz="1400" dirty="0">
              <a:latin typeface="Calibri Light" panose="020F0302020204030204" pitchFamily="34" charset="0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92137" y="3758132"/>
            <a:ext cx="27971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74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Heat Boost</a:t>
            </a:r>
          </a:p>
          <a:p>
            <a:pPr marL="287338" indent="-173038" defTabSz="574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Calibri Light" panose="020F0302020204030204" pitchFamily="34" charset="0"/>
                <a:cs typeface="+mn-cs"/>
              </a:rPr>
              <a:t>Turns on full-heat for 5 minutes</a:t>
            </a:r>
          </a:p>
          <a:p>
            <a:pPr marL="287338" indent="-173038" defTabSz="574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Calibri Light" panose="020F0302020204030204" pitchFamily="34" charset="0"/>
                <a:cs typeface="+mn-cs"/>
              </a:rPr>
              <a:t>10 minutes</a:t>
            </a:r>
          </a:p>
          <a:p>
            <a:pPr marL="287338" indent="-173038" defTabSz="574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Calibri Light" panose="020F0302020204030204" pitchFamily="34" charset="0"/>
                <a:cs typeface="+mn-cs"/>
              </a:rPr>
              <a:t>15 minutes</a:t>
            </a:r>
          </a:p>
          <a:p>
            <a:pPr marL="287338" indent="-173038" defTabSz="574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Calibri Light" panose="020F0302020204030204" pitchFamily="34" charset="0"/>
                <a:cs typeface="+mn-cs"/>
              </a:rPr>
              <a:t>20 minutes</a:t>
            </a:r>
          </a:p>
          <a:p>
            <a:pPr marL="287338" indent="-173038" defTabSz="574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Calibri Light" panose="020F0302020204030204" pitchFamily="34" charset="0"/>
                <a:cs typeface="+mn-cs"/>
              </a:rPr>
              <a:t>Turns boost off</a:t>
            </a:r>
            <a:endParaRPr lang="en-CA" sz="1400" dirty="0">
              <a:latin typeface="Calibri Light" panose="020F0302020204030204" pitchFamily="34" charset="0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92137" y="5267845"/>
            <a:ext cx="2536825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74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Brightness/Flicker</a:t>
            </a:r>
          </a:p>
          <a:p>
            <a:pPr marL="287338" indent="-173038" defTabSz="574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Calibri Light" panose="020F0302020204030204" pitchFamily="34" charset="0"/>
                <a:cs typeface="+mn-cs"/>
              </a:rPr>
              <a:t>Full brightness</a:t>
            </a:r>
          </a:p>
          <a:p>
            <a:pPr marL="287338" indent="-173038" defTabSz="574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Calibri Light" panose="020F0302020204030204" pitchFamily="34" charset="0"/>
                <a:cs typeface="+mn-cs"/>
              </a:rPr>
              <a:t>Low brightness</a:t>
            </a:r>
          </a:p>
          <a:p>
            <a:pPr marL="287338" indent="-173038" defTabSz="574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Calibri Light" panose="020F0302020204030204" pitchFamily="34" charset="0"/>
                <a:cs typeface="+mn-cs"/>
              </a:rPr>
              <a:t>Flickering full brightness</a:t>
            </a:r>
          </a:p>
          <a:p>
            <a:pPr marL="287338" indent="-173038" defTabSz="574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Calibri Light" panose="020F0302020204030204" pitchFamily="34" charset="0"/>
                <a:cs typeface="+mn-cs"/>
              </a:rPr>
              <a:t>Flickering low brightness</a:t>
            </a:r>
            <a:endParaRPr lang="en-CA" sz="1400" dirty="0">
              <a:latin typeface="Calibri Light" panose="020F0302020204030204" pitchFamily="34" charset="0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35875" y="4569345"/>
            <a:ext cx="237966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74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Eco Mode</a:t>
            </a:r>
          </a:p>
          <a:p>
            <a:pPr marL="114300" defTabSz="574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alibri Light" panose="020F0302020204030204" pitchFamily="34" charset="0"/>
                <a:cs typeface="+mn-cs"/>
              </a:rPr>
              <a:t>Automatically lowers heat output to achieve maximum energy savings</a:t>
            </a:r>
            <a:endParaRPr lang="en-CA" sz="1400" dirty="0">
              <a:latin typeface="Calibri Light" panose="020F0302020204030204" pitchFamily="34" charset="0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31112" y="5584024"/>
            <a:ext cx="30480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74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Color Themes</a:t>
            </a:r>
          </a:p>
          <a:p>
            <a:pPr marL="227013" lvl="0" indent="-227013">
              <a:buFont typeface="+mj-lt"/>
              <a:buAutoNum type="arabicPeriod"/>
            </a:pPr>
            <a:r>
              <a:rPr lang="en-US" sz="1400" dirty="0">
                <a:latin typeface="+mj-lt"/>
              </a:rPr>
              <a:t>White media</a:t>
            </a:r>
          </a:p>
          <a:p>
            <a:pPr marL="227013" lvl="0" indent="-227013">
              <a:buFont typeface="+mj-lt"/>
              <a:buAutoNum type="arabicPeriod"/>
            </a:pPr>
            <a:r>
              <a:rPr lang="en-US" sz="1400" dirty="0">
                <a:latin typeface="+mj-lt"/>
              </a:rPr>
              <a:t>White media / red flame base</a:t>
            </a:r>
          </a:p>
          <a:p>
            <a:pPr marL="227013" lvl="0" indent="-227013">
              <a:buFont typeface="+mj-lt"/>
              <a:buAutoNum type="arabicPeriod"/>
            </a:pPr>
            <a:r>
              <a:rPr lang="en-US" sz="1400" dirty="0">
                <a:latin typeface="+mj-lt"/>
              </a:rPr>
              <a:t>White media / blue flame base</a:t>
            </a:r>
          </a:p>
          <a:p>
            <a:pPr marL="227013" lvl="0" indent="-227013">
              <a:buFont typeface="+mj-lt"/>
              <a:buAutoNum type="arabicPeriod"/>
            </a:pPr>
            <a:r>
              <a:rPr lang="en-US" sz="1400" dirty="0">
                <a:latin typeface="+mj-lt"/>
              </a:rPr>
              <a:t>Red</a:t>
            </a:r>
          </a:p>
          <a:p>
            <a:pPr marL="227013" lvl="0" indent="-227013">
              <a:buFont typeface="+mj-lt"/>
              <a:buAutoNum type="arabicPeriod"/>
            </a:pPr>
            <a:r>
              <a:rPr lang="en-US" sz="1400" dirty="0">
                <a:latin typeface="+mj-lt"/>
              </a:rPr>
              <a:t>Blue</a:t>
            </a:r>
          </a:p>
          <a:p>
            <a:pPr marL="227013" lvl="0" indent="-227013">
              <a:buFont typeface="+mj-lt"/>
              <a:buAutoNum type="arabicPeriod"/>
            </a:pPr>
            <a:r>
              <a:rPr lang="en-US" sz="1400" dirty="0">
                <a:latin typeface="+mj-lt"/>
              </a:rPr>
              <a:t>Custom – cycles all colors, freeze/unfreeze any color</a:t>
            </a:r>
          </a:p>
          <a:p>
            <a:pPr marL="227013" lvl="0" indent="-227013">
              <a:buFont typeface="+mj-lt"/>
              <a:buAutoNum type="arabicPeriod"/>
            </a:pPr>
            <a:r>
              <a:rPr lang="en-US" sz="1400" dirty="0">
                <a:latin typeface="+mj-lt"/>
              </a:rPr>
              <a:t>Kaleidoscope - base and media change color separately </a:t>
            </a:r>
          </a:p>
          <a:p>
            <a:pPr marL="227013" indent="-227013">
              <a:buFont typeface="+mj-lt"/>
              <a:buAutoNum type="arabicPeriod"/>
            </a:pPr>
            <a:r>
              <a:rPr lang="en-US" sz="1400" dirty="0">
                <a:latin typeface="+mj-lt"/>
              </a:rPr>
              <a:t>Flame / no media (Midnight Mode)</a:t>
            </a:r>
            <a:endParaRPr lang="en-CA" sz="1400" dirty="0"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31112" y="2856432"/>
            <a:ext cx="238442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74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Flame On/Off</a:t>
            </a:r>
          </a:p>
          <a:p>
            <a:pPr marL="174625" indent="-174625" defTabSz="574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Calibri Light" panose="020F0302020204030204" pitchFamily="34" charset="0"/>
                <a:cs typeface="+mn-cs"/>
              </a:rPr>
              <a:t>Turns the flame effect on</a:t>
            </a:r>
          </a:p>
          <a:p>
            <a:pPr marL="174625" indent="-174625" defTabSz="574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Calibri Light" panose="020F0302020204030204" pitchFamily="34" charset="0"/>
                <a:cs typeface="+mn-cs"/>
              </a:rPr>
              <a:t>Turns flame off</a:t>
            </a:r>
            <a:endParaRPr lang="en-CA" sz="1400" dirty="0">
              <a:latin typeface="Calibri Light" panose="020F0302020204030204" pitchFamily="34" charset="0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92137" y="6590232"/>
            <a:ext cx="32543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74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Sleep Timer</a:t>
            </a:r>
          </a:p>
          <a:p>
            <a:pPr marL="287338" indent="-173038" defTabSz="574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Calibri Light" panose="020F0302020204030204" pitchFamily="34" charset="0"/>
                <a:cs typeface="+mn-cs"/>
              </a:rPr>
              <a:t>Turns timer on for 30 minutes</a:t>
            </a:r>
          </a:p>
          <a:p>
            <a:pPr marL="287338" indent="-173038" defTabSz="574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Calibri Light" panose="020F0302020204030204" pitchFamily="34" charset="0"/>
                <a:cs typeface="+mn-cs"/>
              </a:rPr>
              <a:t>Adjust duration up to 8 hours</a:t>
            </a:r>
          </a:p>
          <a:p>
            <a:pPr marL="287338" indent="-173038" defTabSz="574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Calibri Light" panose="020F0302020204030204" pitchFamily="34" charset="0"/>
                <a:cs typeface="+mn-cs"/>
              </a:rPr>
              <a:t>Cancel timer</a:t>
            </a:r>
            <a:endParaRPr lang="en-CA" sz="1400" dirty="0">
              <a:latin typeface="Calibri Light" panose="020F0302020204030204" pitchFamily="34" charset="0"/>
              <a:cs typeface="+mn-cs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3" y="280946"/>
            <a:ext cx="3739505" cy="112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77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0660D2-0164-4192-B88D-D761E6871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t="10783" r="2532" b="11280"/>
          <a:stretch/>
        </p:blipFill>
        <p:spPr>
          <a:xfrm>
            <a:off x="6759521" y="4984864"/>
            <a:ext cx="5880207" cy="1335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529BBE-191A-4524-A5D6-ABE4BD3A8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t="5560" b="5585"/>
          <a:stretch/>
        </p:blipFill>
        <p:spPr>
          <a:xfrm>
            <a:off x="8093690" y="6527733"/>
            <a:ext cx="4608806" cy="14274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80606C-BD7F-4237-AB82-E91AC08D42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1"/>
          <a:stretch/>
        </p:blipFill>
        <p:spPr>
          <a:xfrm>
            <a:off x="3414960" y="1595639"/>
            <a:ext cx="9215976" cy="1630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98E368-9427-4648-9A7C-17300B016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09" y="3222309"/>
            <a:ext cx="6968756" cy="16260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3" y="280946"/>
            <a:ext cx="3739505" cy="1121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6734" y="597568"/>
            <a:ext cx="7581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-150" dirty="0">
                <a:latin typeface="Arial" panose="020B0604020202020204" pitchFamily="34" charset="0"/>
                <a:cs typeface="Arial" panose="020B0604020202020204" pitchFamily="34" charset="0"/>
              </a:rPr>
              <a:t>Linear Electric Fireplaces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732" y="5742903"/>
            <a:ext cx="5968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Series includes a 50,60, 74 and a stunning 100 inch model – the largest Dimplex Electric Fireplace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04690" y="6456955"/>
            <a:ext cx="88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400" dirty="0">
                <a:latin typeface="+mj-lt"/>
              </a:rPr>
              <a:t>XLF50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20609" y="3944418"/>
            <a:ext cx="5448670" cy="1705839"/>
          </a:xfrm>
          <a:prstGeom prst="roundRect">
            <a:avLst/>
          </a:prstGeom>
          <a:solidFill>
            <a:srgbClr val="E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947932" y="3995218"/>
            <a:ext cx="5221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Completely new design from the inside out with new flame and heat technology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47431" y="3384956"/>
            <a:ext cx="88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400" dirty="0">
                <a:latin typeface="+mj-lt"/>
              </a:rPr>
              <a:t>XLF74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9125E4-492E-4FF2-9778-E76F46B0A197}"/>
              </a:ext>
            </a:extLst>
          </p:cNvPr>
          <p:cNvSpPr txBox="1"/>
          <p:nvPr/>
        </p:nvSpPr>
        <p:spPr>
          <a:xfrm>
            <a:off x="5890558" y="4899152"/>
            <a:ext cx="88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400" dirty="0">
                <a:latin typeface="+mj-lt"/>
              </a:rPr>
              <a:t>XLF60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20737" y="1671097"/>
            <a:ext cx="88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400" dirty="0">
                <a:latin typeface="+mj-lt"/>
              </a:rPr>
              <a:t>XLF100</a:t>
            </a:r>
          </a:p>
        </p:txBody>
      </p:sp>
    </p:spTree>
    <p:extLst>
      <p:ext uri="{BB962C8B-B14F-4D97-AF65-F5344CB8AC3E}">
        <p14:creationId xmlns:p14="http://schemas.microsoft.com/office/powerpoint/2010/main" val="226988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554567" y="597568"/>
            <a:ext cx="4371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-150" dirty="0">
                <a:latin typeface="Arial" panose="020B0604020202020204" pitchFamily="34" charset="0"/>
                <a:cs typeface="Arial" panose="020B0604020202020204" pitchFamily="34" charset="0"/>
              </a:rPr>
              <a:t>Key Features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3" y="280946"/>
            <a:ext cx="3739505" cy="112149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01" y="2976740"/>
            <a:ext cx="8021736" cy="2727391"/>
          </a:xfrm>
          <a:prstGeom prst="rect">
            <a:avLst/>
          </a:prstGeom>
        </p:spPr>
      </p:pic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6538509" y="1984824"/>
            <a:ext cx="32284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27843" eaLnBrk="1" hangingPunct="1">
              <a:spcBef>
                <a:spcPts val="1800"/>
              </a:spcBef>
              <a:buSzPct val="80000"/>
              <a:buNone/>
              <a:defRPr/>
            </a:pPr>
            <a:r>
              <a:rPr lang="en-US" altLang="en-US" sz="2400" dirty="0">
                <a:latin typeface="Calibri Light" pitchFamily="34" charset="0"/>
                <a:cs typeface="+mn-cs"/>
              </a:rPr>
              <a:t>Supplemental heat for up to 1,000 sq. ft.</a:t>
            </a: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10981405" y="3779275"/>
            <a:ext cx="19350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27843" eaLnBrk="1" fontAlgn="auto" hangingPunct="1">
              <a:spcBef>
                <a:spcPts val="1800"/>
              </a:spcBef>
              <a:spcAft>
                <a:spcPts val="0"/>
              </a:spcAft>
              <a:buSzPct val="80000"/>
              <a:buFont typeface="Arial" charset="0"/>
              <a:buNone/>
              <a:defRPr/>
            </a:pPr>
            <a:r>
              <a:rPr lang="en-US" altLang="en-US" sz="2400" dirty="0">
                <a:latin typeface="Calibri Light" pitchFamily="34" charset="0"/>
                <a:cs typeface="+mn-cs"/>
              </a:rPr>
              <a:t>Diamond-like acrylic ice media with sparkle effect 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372288" y="4676775"/>
            <a:ext cx="584763" cy="0"/>
          </a:xfrm>
          <a:prstGeom prst="straightConnector1">
            <a:avLst/>
          </a:prstGeom>
          <a:ln w="22225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7200361" y="6079569"/>
            <a:ext cx="2675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27843" eaLnBrk="1" fontAlgn="auto" hangingPunct="1">
              <a:spcBef>
                <a:spcPts val="1800"/>
              </a:spcBef>
              <a:spcAft>
                <a:spcPts val="0"/>
              </a:spcAft>
              <a:buSzPct val="80000"/>
              <a:buFont typeface="Arial" charset="0"/>
              <a:buNone/>
              <a:defRPr/>
            </a:pPr>
            <a:r>
              <a:rPr lang="en-US" altLang="en-US" sz="2400" dirty="0">
                <a:latin typeface="Calibri Light" pitchFamily="34" charset="0"/>
              </a:rPr>
              <a:t>Eight preset LED color settings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10315576" y="4561840"/>
            <a:ext cx="622390" cy="616585"/>
          </a:xfrm>
          <a:prstGeom prst="straightConnector1">
            <a:avLst/>
          </a:prstGeom>
          <a:ln w="22225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3982312" y="6079569"/>
            <a:ext cx="23067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1227843" eaLnBrk="1" hangingPunct="1">
              <a:spcBef>
                <a:spcPts val="1800"/>
              </a:spcBef>
              <a:buSzPct val="80000"/>
              <a:buNone/>
              <a:defRPr/>
            </a:pPr>
            <a:r>
              <a:rPr lang="en-US" altLang="en-US" sz="2400" dirty="0">
                <a:latin typeface="Calibri Light" pitchFamily="34" charset="0"/>
              </a:rPr>
              <a:t>Multi-Fire XD</a:t>
            </a:r>
            <a:r>
              <a:rPr lang="en-US" altLang="en-US" sz="1200" baseline="80000" dirty="0">
                <a:latin typeface="Calibri Light" pitchFamily="34" charset="0"/>
              </a:rPr>
              <a:t>TM</a:t>
            </a:r>
            <a:r>
              <a:rPr lang="en-US" altLang="en-US" sz="2400" dirty="0">
                <a:latin typeface="Calibri Light" pitchFamily="34" charset="0"/>
              </a:rPr>
              <a:t> flame technology</a:t>
            </a: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249495" y="6403623"/>
            <a:ext cx="21227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27843" eaLnBrk="1" fontAlgn="auto" hangingPunct="1">
              <a:spcBef>
                <a:spcPts val="1800"/>
              </a:spcBef>
              <a:spcAft>
                <a:spcPts val="0"/>
              </a:spcAft>
              <a:buSzPct val="80000"/>
              <a:buFont typeface="Arial" charset="0"/>
              <a:buNone/>
              <a:defRPr/>
            </a:pPr>
            <a:r>
              <a:rPr lang="en-US" altLang="en-US" sz="2400" dirty="0">
                <a:latin typeface="Calibri Light" pitchFamily="34" charset="0"/>
              </a:rPr>
              <a:t>Multi-function remote control</a:t>
            </a:r>
          </a:p>
        </p:txBody>
      </p:sp>
      <p:sp>
        <p:nvSpPr>
          <p:cNvPr id="29" name="TextBox 17"/>
          <p:cNvSpPr txBox="1">
            <a:spLocks noChangeArrowheads="1"/>
          </p:cNvSpPr>
          <p:nvPr/>
        </p:nvSpPr>
        <p:spPr bwMode="auto">
          <a:xfrm>
            <a:off x="249495" y="3091290"/>
            <a:ext cx="1857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27843" eaLnBrk="1" fontAlgn="auto" hangingPunct="1">
              <a:spcBef>
                <a:spcPts val="1800"/>
              </a:spcBef>
              <a:spcAft>
                <a:spcPts val="0"/>
              </a:spcAft>
              <a:buSzPct val="80000"/>
              <a:buFont typeface="Arial" charset="0"/>
              <a:buNone/>
              <a:defRPr/>
            </a:pPr>
            <a:r>
              <a:rPr lang="en-US" altLang="en-US" sz="2400" dirty="0">
                <a:latin typeface="Calibri Light" pitchFamily="34" charset="0"/>
              </a:rPr>
              <a:t>Clean-face, edge-to-edge glass design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816100" y="3306941"/>
            <a:ext cx="1140951" cy="20459"/>
          </a:xfrm>
          <a:prstGeom prst="straightConnector1">
            <a:avLst/>
          </a:prstGeom>
          <a:ln w="22225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117789" y="2800528"/>
            <a:ext cx="1" cy="506413"/>
          </a:xfrm>
          <a:prstGeom prst="straightConnector1">
            <a:avLst/>
          </a:prstGeom>
          <a:ln w="22225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3786219" y="1984825"/>
            <a:ext cx="25027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1227843" eaLnBrk="1" fontAlgn="auto" hangingPunct="1">
              <a:spcBef>
                <a:spcPts val="1800"/>
              </a:spcBef>
              <a:spcAft>
                <a:spcPts val="0"/>
              </a:spcAft>
              <a:buSzPct val="80000"/>
              <a:buFont typeface="Arial" charset="0"/>
              <a:buNone/>
              <a:defRPr/>
            </a:pPr>
            <a:r>
              <a:rPr lang="en-US" altLang="en-US" sz="2400" dirty="0">
                <a:latin typeface="Calibri Light" pitchFamily="34" charset="0"/>
                <a:cs typeface="+mn-cs"/>
              </a:rPr>
              <a:t>Comfort$aver</a:t>
            </a:r>
            <a:r>
              <a:rPr lang="en-US" altLang="en-US" sz="1200" baseline="80000" dirty="0">
                <a:latin typeface="Calibri Light" pitchFamily="34" charset="0"/>
                <a:cs typeface="+mn-cs"/>
              </a:rPr>
              <a:t>TM</a:t>
            </a:r>
            <a:r>
              <a:rPr lang="en-US" altLang="en-US" sz="2400" dirty="0">
                <a:latin typeface="Calibri Light" pitchFamily="34" charset="0"/>
                <a:cs typeface="+mn-cs"/>
              </a:rPr>
              <a:t> Heating System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117790" y="4867013"/>
            <a:ext cx="0" cy="1190888"/>
          </a:xfrm>
          <a:prstGeom prst="straightConnector1">
            <a:avLst/>
          </a:prstGeom>
          <a:ln w="22225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249495" y="4406695"/>
            <a:ext cx="24488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27843" eaLnBrk="1" fontAlgn="auto" hangingPunct="1">
              <a:spcBef>
                <a:spcPts val="1800"/>
              </a:spcBef>
              <a:spcAft>
                <a:spcPts val="0"/>
              </a:spcAft>
              <a:buSzPct val="80000"/>
              <a:buFont typeface="Arial" charset="0"/>
              <a:buNone/>
              <a:defRPr/>
            </a:pPr>
            <a:r>
              <a:rPr lang="en-US" altLang="en-US" sz="2400" dirty="0">
                <a:latin typeface="Calibri Light" pitchFamily="34" charset="0"/>
                <a:cs typeface="+mn-cs"/>
              </a:rPr>
              <a:t>Only 5.5” deep;  installs flush in 2x6 wall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713673" y="2800528"/>
            <a:ext cx="1" cy="506413"/>
          </a:xfrm>
          <a:prstGeom prst="straightConnector1">
            <a:avLst/>
          </a:prstGeom>
          <a:ln w="22225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0315576" y="2365487"/>
            <a:ext cx="622390" cy="1049562"/>
          </a:xfrm>
          <a:prstGeom prst="straightConnector1">
            <a:avLst/>
          </a:prstGeom>
          <a:ln w="22225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10864117" y="2576247"/>
            <a:ext cx="22137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27843" eaLnBrk="1" fontAlgn="auto" hangingPunct="1">
              <a:spcBef>
                <a:spcPts val="1800"/>
              </a:spcBef>
              <a:spcAft>
                <a:spcPts val="0"/>
              </a:spcAft>
              <a:buSzPct val="80000"/>
              <a:buFont typeface="Arial" charset="0"/>
              <a:buNone/>
              <a:defRPr/>
            </a:pPr>
            <a:r>
              <a:rPr lang="en-US" altLang="en-US" sz="2400" dirty="0">
                <a:latin typeface="Calibri Light" pitchFamily="34" charset="0"/>
              </a:rPr>
              <a:t>Capacitive touch controls</a:t>
            </a:r>
            <a:endParaRPr lang="en-US" altLang="en-US" sz="2400" dirty="0">
              <a:latin typeface="Calibri Light" pitchFamily="34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671" y="5948967"/>
            <a:ext cx="751326" cy="1881967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V="1">
            <a:off x="7375526" y="5178425"/>
            <a:ext cx="0" cy="879476"/>
          </a:xfrm>
          <a:prstGeom prst="straightConnector1">
            <a:avLst/>
          </a:prstGeom>
          <a:ln w="22225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" r="4126"/>
          <a:stretch/>
        </p:blipFill>
        <p:spPr>
          <a:xfrm>
            <a:off x="9797593" y="2208891"/>
            <a:ext cx="3201852" cy="332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04BB2E-7C18-4C13-A055-97C861B88986}"/>
              </a:ext>
            </a:extLst>
          </p:cNvPr>
          <p:cNvSpPr txBox="1"/>
          <p:nvPr/>
        </p:nvSpPr>
        <p:spPr>
          <a:xfrm>
            <a:off x="10981405" y="6658532"/>
            <a:ext cx="2306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Calibri Light" pitchFamily="34" charset="0"/>
              </a:rPr>
              <a:t>Industry leading 5 year warranty including in-home service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EF690-57F1-456C-A2DA-C21992A1DB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28" y="6658532"/>
            <a:ext cx="1138536" cy="15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79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554566" y="597568"/>
            <a:ext cx="8704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-150" dirty="0">
                <a:latin typeface="Arial" panose="020B0604020202020204" pitchFamily="34" charset="0"/>
                <a:cs typeface="Arial" panose="020B0604020202020204" pitchFamily="34" charset="0"/>
              </a:rPr>
              <a:t>Flame Technology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3" y="280946"/>
            <a:ext cx="3739505" cy="112149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37948" r="3410" b="15242"/>
          <a:stretch/>
        </p:blipFill>
        <p:spPr>
          <a:xfrm>
            <a:off x="762000" y="2101459"/>
            <a:ext cx="11722100" cy="2026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625733" y="4531618"/>
            <a:ext cx="1208878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Unequivocally the best flame effect on the market; more important than ever on a design that is ‘more flame, less frame’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Uses our Multi-Fire XD LED flame technology that is brighter and higher contrast, producing incredibly vivid flames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More variation in flames for a less repetitive, more lifelike appearance</a:t>
            </a:r>
          </a:p>
        </p:txBody>
      </p:sp>
    </p:spTree>
    <p:extLst>
      <p:ext uri="{BB962C8B-B14F-4D97-AF65-F5344CB8AC3E}">
        <p14:creationId xmlns:p14="http://schemas.microsoft.com/office/powerpoint/2010/main" val="93434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9906000" y="4248838"/>
            <a:ext cx="2844800" cy="3476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tretch>
            <a:fillRect/>
          </a:stretch>
        </p:blipFill>
        <p:spPr>
          <a:xfrm>
            <a:off x="9906000" y="1715232"/>
            <a:ext cx="2844800" cy="3501294"/>
          </a:xfrm>
          <a:prstGeom prst="rect">
            <a:avLst/>
          </a:prstGeom>
        </p:spPr>
      </p:pic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8093870" y="2105110"/>
            <a:ext cx="2690984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27843" eaLnBrk="1" fontAlgn="auto" hangingPunct="1">
              <a:spcBef>
                <a:spcPts val="1800"/>
              </a:spcBef>
              <a:spcAft>
                <a:spcPts val="0"/>
              </a:spcAft>
              <a:buSzPct val="80000"/>
              <a:buFont typeface="Arial" charset="0"/>
              <a:buNone/>
              <a:defRPr/>
            </a:pPr>
            <a:r>
              <a:rPr lang="en-US" altLang="en-US" dirty="0">
                <a:latin typeface="Calibri Light" pitchFamily="34" charset="0"/>
              </a:rPr>
              <a:t>Partially Recessed</a:t>
            </a:r>
          </a:p>
          <a:p>
            <a:pPr defTabSz="1227843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Arial" charset="0"/>
              <a:buNone/>
              <a:defRPr/>
            </a:pPr>
            <a:r>
              <a:rPr lang="en-US" altLang="en-US" sz="1800" dirty="0">
                <a:latin typeface="Calibri Light" pitchFamily="34" charset="0"/>
                <a:cs typeface="+mn-cs"/>
              </a:rPr>
              <a:t>2 x 4 Framing </a:t>
            </a: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8093871" y="4309674"/>
            <a:ext cx="190357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27843" eaLnBrk="1" fontAlgn="auto" hangingPunct="1">
              <a:spcBef>
                <a:spcPts val="1800"/>
              </a:spcBef>
              <a:spcAft>
                <a:spcPts val="0"/>
              </a:spcAft>
              <a:buSzPct val="80000"/>
              <a:buFont typeface="Arial" charset="0"/>
              <a:buNone/>
              <a:defRPr/>
            </a:pPr>
            <a:r>
              <a:rPr lang="en-US" altLang="en-US" dirty="0">
                <a:latin typeface="Calibri Light" pitchFamily="34" charset="0"/>
              </a:rPr>
              <a:t>Flush</a:t>
            </a:r>
          </a:p>
          <a:p>
            <a:pPr defTabSz="1227843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Arial" charset="0"/>
              <a:buNone/>
              <a:defRPr/>
            </a:pPr>
            <a:r>
              <a:rPr lang="en-US" altLang="en-US" sz="1800" dirty="0">
                <a:latin typeface="Calibri Light" pitchFamily="34" charset="0"/>
                <a:cs typeface="+mn-cs"/>
              </a:rPr>
              <a:t>2 x 6 Framing </a:t>
            </a:r>
          </a:p>
          <a:p>
            <a:pPr defTabSz="1227843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Arial" charset="0"/>
              <a:buNone/>
              <a:defRPr/>
            </a:pPr>
            <a:r>
              <a:rPr lang="en-US" altLang="en-US" sz="1800" dirty="0">
                <a:latin typeface="Calibri Light" pitchFamily="34" charset="0"/>
                <a:cs typeface="+mn-cs"/>
              </a:rPr>
              <a:t>(or equivalent depth)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2411" y="1811704"/>
            <a:ext cx="739938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Built-in, hard-wired (120/240V)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Incredibly versatile installation options:</a:t>
            </a:r>
          </a:p>
          <a:p>
            <a:pPr marL="801688" lvl="1" indent="-287338">
              <a:buFont typeface="Calibri Light" panose="020F0302020204030204" pitchFamily="34" charset="0"/>
              <a:buChar char="-"/>
            </a:pPr>
            <a:r>
              <a:rPr lang="en-US" sz="3200" dirty="0">
                <a:latin typeface="+mj-lt"/>
              </a:rPr>
              <a:t>Partially recessed in 2x4 wall</a:t>
            </a:r>
          </a:p>
          <a:p>
            <a:pPr marL="1317409" lvl="2" indent="-287338">
              <a:buFont typeface="Calibri Light" panose="020F0302020204030204" pitchFamily="34" charset="0"/>
              <a:buChar char="-"/>
            </a:pPr>
            <a:r>
              <a:rPr lang="en-US" sz="3200" dirty="0">
                <a:latin typeface="+mj-lt"/>
              </a:rPr>
              <a:t>Optional trims available for partial recess installations</a:t>
            </a:r>
          </a:p>
          <a:p>
            <a:pPr marL="801688" lvl="1" indent="-287338">
              <a:buFont typeface="Calibri Light" panose="020F0302020204030204" pitchFamily="34" charset="0"/>
              <a:buChar char="-"/>
            </a:pPr>
            <a:r>
              <a:rPr lang="en-US" sz="3200" dirty="0">
                <a:latin typeface="+mj-lt"/>
              </a:rPr>
              <a:t>Installs flush in 2x6 wall</a:t>
            </a:r>
          </a:p>
          <a:p>
            <a:pPr marL="801688" lvl="1" indent="-287338">
              <a:buFont typeface="Calibri Light" panose="020F0302020204030204" pitchFamily="34" charset="0"/>
              <a:buChar char="-"/>
            </a:pPr>
            <a:r>
              <a:rPr lang="en-US" sz="3200" dirty="0">
                <a:latin typeface="+mj-lt"/>
              </a:rPr>
              <a:t>Recesses into the wall in 2x8 wall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Frameless finish with stone, brick and other natural materials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Includes self-trimming flange to finish rough openings (drywall)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4587" y="597568"/>
            <a:ext cx="5362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-150" dirty="0">
                <a:latin typeface="Arial" panose="020B0604020202020204" pitchFamily="34" charset="0"/>
                <a:cs typeface="Arial" panose="020B0604020202020204" pitchFamily="34" charset="0"/>
              </a:rPr>
              <a:t>Installation Options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3" y="280946"/>
            <a:ext cx="3739505" cy="1121491"/>
          </a:xfrm>
          <a:prstGeom prst="rect">
            <a:avLst/>
          </a:prstGeom>
        </p:spPr>
      </p:pic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8093870" y="5911308"/>
            <a:ext cx="245745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27843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Arial" charset="0"/>
              <a:buNone/>
              <a:defRPr/>
            </a:pPr>
            <a:r>
              <a:rPr lang="en-US" altLang="en-US" dirty="0">
                <a:latin typeface="Calibri Light" pitchFamily="34" charset="0"/>
              </a:rPr>
              <a:t>Recessed </a:t>
            </a:r>
          </a:p>
          <a:p>
            <a:pPr defTabSz="1227843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Arial" charset="0"/>
              <a:buNone/>
              <a:defRPr/>
            </a:pPr>
            <a:r>
              <a:rPr lang="en-US" altLang="en-US" dirty="0">
                <a:latin typeface="Calibri Light" pitchFamily="34" charset="0"/>
              </a:rPr>
              <a:t>Into Wall</a:t>
            </a:r>
          </a:p>
          <a:p>
            <a:pPr defTabSz="1227843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Arial" charset="0"/>
              <a:buNone/>
              <a:defRPr/>
            </a:pPr>
            <a:r>
              <a:rPr lang="en-US" altLang="en-US" sz="1800" dirty="0">
                <a:latin typeface="Calibri Light" pitchFamily="34" charset="0"/>
                <a:cs typeface="+mn-cs"/>
              </a:rPr>
              <a:t>2 x 8 Framing </a:t>
            </a:r>
          </a:p>
          <a:p>
            <a:pPr defTabSz="1227843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Arial" charset="0"/>
              <a:buNone/>
              <a:defRPr/>
            </a:pPr>
            <a:r>
              <a:rPr lang="en-US" altLang="en-US" sz="1800" dirty="0">
                <a:latin typeface="Calibri Light" pitchFamily="34" charset="0"/>
                <a:cs typeface="+mn-cs"/>
              </a:rPr>
              <a:t>(or equivalent depth)</a:t>
            </a:r>
          </a:p>
        </p:txBody>
      </p:sp>
    </p:spTree>
    <p:extLst>
      <p:ext uri="{BB962C8B-B14F-4D97-AF65-F5344CB8AC3E}">
        <p14:creationId xmlns:p14="http://schemas.microsoft.com/office/powerpoint/2010/main" val="114770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789" t="16374" r="1916" b="11289"/>
          <a:stretch/>
        </p:blipFill>
        <p:spPr>
          <a:xfrm>
            <a:off x="6649636" y="2004318"/>
            <a:ext cx="6090999" cy="5617030"/>
          </a:xfrm>
          <a:prstGeom prst="roundRect">
            <a:avLst>
              <a:gd name="adj" fmla="val 471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25732" y="4012304"/>
            <a:ext cx="5851267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Choose from one of the eight preset themes that allow the user to customize the color to suit their taste and décor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Custom mode cycles through all colors – custom color can also be selected in this mode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2861" y="588859"/>
            <a:ext cx="4535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-150" dirty="0">
                <a:latin typeface="Arial" panose="020B0604020202020204" pitchFamily="34" charset="0"/>
                <a:cs typeface="Arial" panose="020B0604020202020204" pitchFamily="34" charset="0"/>
              </a:rPr>
              <a:t>Color Effects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5732" y="1897576"/>
            <a:ext cx="5851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Full spectrum of sparkling colors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3" y="280946"/>
            <a:ext cx="3739505" cy="1121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39" y="2636088"/>
            <a:ext cx="7425978" cy="1257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96489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5" t="29207" r="30187" b="5600"/>
          <a:stretch/>
        </p:blipFill>
        <p:spPr>
          <a:xfrm flipH="1">
            <a:off x="6618515" y="2025481"/>
            <a:ext cx="6000206" cy="5511212"/>
          </a:xfrm>
          <a:prstGeom prst="roundRect">
            <a:avLst>
              <a:gd name="adj" fmla="val 401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54571" y="597568"/>
            <a:ext cx="7149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-150" dirty="0">
                <a:latin typeface="Arial" panose="020B0604020202020204" pitchFamily="34" charset="0"/>
                <a:cs typeface="Arial" panose="020B0604020202020204" pitchFamily="34" charset="0"/>
              </a:rPr>
              <a:t>Diamond-like Acrylic Media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733" y="2025481"/>
            <a:ext cx="5553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Diamond-like acrylic ice media is lit by brilliant LED’s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733" y="5465960"/>
            <a:ext cx="55530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Sparkle effect allows random points of light to shine through, and enhance, the look of the media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3" y="280946"/>
            <a:ext cx="3739505" cy="1121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97" y="3322757"/>
            <a:ext cx="6973389" cy="1938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4814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t="15296" r="10111"/>
          <a:stretch/>
        </p:blipFill>
        <p:spPr>
          <a:xfrm>
            <a:off x="6629400" y="1938391"/>
            <a:ext cx="6096000" cy="5675815"/>
          </a:xfrm>
          <a:prstGeom prst="roundRect">
            <a:avLst>
              <a:gd name="adj" fmla="val 523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25733" y="4784556"/>
            <a:ext cx="603078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+mj-lt"/>
              </a:rPr>
              <a:t>11% more energy efficient than            conventional heaters including quartz radiant</a:t>
            </a:r>
            <a:r>
              <a:rPr lang="en-US" sz="3200" dirty="0">
                <a:latin typeface="+mj-lt"/>
              </a:rPr>
              <a:t>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+mj-lt"/>
              </a:rPr>
              <a:t>Safe, quiet ceramic heating elements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733" y="2004318"/>
            <a:ext cx="6030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On-demand, supplemental heating warms up to 1,000 sq. ft.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48930" y="3313200"/>
            <a:ext cx="7792080" cy="1256686"/>
          </a:xfrm>
          <a:prstGeom prst="roundRect">
            <a:avLst/>
          </a:prstGeom>
          <a:solidFill>
            <a:srgbClr val="E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968633" y="3369568"/>
            <a:ext cx="7572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+mj-lt"/>
              </a:rPr>
              <a:t>Automatically adjusts fan speed and wattage to the right amount of heat for any room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3" y="280946"/>
            <a:ext cx="3739505" cy="11214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5715" y="597568"/>
            <a:ext cx="8543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-150" dirty="0">
                <a:latin typeface="Arial" panose="020B0604020202020204" pitchFamily="34" charset="0"/>
                <a:cs typeface="Arial" panose="020B0604020202020204" pitchFamily="34" charset="0"/>
              </a:rPr>
              <a:t>Comfort$aver</a:t>
            </a:r>
            <a:r>
              <a:rPr lang="en-US" sz="2400" spc="-150" baseline="95000" dirty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sz="4800" spc="-150" dirty="0">
                <a:latin typeface="Arial" panose="020B0604020202020204" pitchFamily="34" charset="0"/>
                <a:cs typeface="Arial" panose="020B0604020202020204" pitchFamily="34" charset="0"/>
              </a:rPr>
              <a:t> Heating System</a:t>
            </a:r>
          </a:p>
        </p:txBody>
      </p:sp>
    </p:spTree>
    <p:extLst>
      <p:ext uri="{BB962C8B-B14F-4D97-AF65-F5344CB8AC3E}">
        <p14:creationId xmlns:p14="http://schemas.microsoft.com/office/powerpoint/2010/main" val="408291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22300" y="3580475"/>
            <a:ext cx="5237891" cy="2895600"/>
          </a:xfrm>
        </p:spPr>
        <p:txBody>
          <a:bodyPr/>
          <a:lstStyle/>
          <a:p>
            <a:pPr marL="342900" indent="-342900"/>
            <a:r>
              <a:rPr lang="en-US" altLang="en-US" sz="3200" dirty="0"/>
              <a:t>Eco Mode automatically reduces energy use </a:t>
            </a: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70"/>
          <a:stretch/>
        </p:blipFill>
        <p:spPr bwMode="auto">
          <a:xfrm>
            <a:off x="5860191" y="3797300"/>
            <a:ext cx="7398609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Content Placeholder 2"/>
          <p:cNvSpPr txBox="1">
            <a:spLocks/>
          </p:cNvSpPr>
          <p:nvPr/>
        </p:nvSpPr>
        <p:spPr bwMode="auto">
          <a:xfrm>
            <a:off x="584200" y="4768000"/>
            <a:ext cx="510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784" tIns="61392" rIns="122784" bIns="61392"/>
          <a:lstStyle>
            <a:lvl1pPr marL="460375" indent="-460375" eaLnBrk="0" hangingPunct="0">
              <a:spcBef>
                <a:spcPct val="20000"/>
              </a:spcBef>
              <a:buSzPct val="80000"/>
              <a:buFont typeface="Wingdings" pitchFamily="2" charset="2"/>
              <a:buChar char="§"/>
              <a:defRPr sz="4300">
                <a:solidFill>
                  <a:schemeClr val="tx1"/>
                </a:solidFill>
                <a:latin typeface="Calibri Light" pitchFamily="34" charset="0"/>
              </a:defRPr>
            </a:lvl1pPr>
            <a:lvl2pPr marL="996950" indent="-382588" eaLnBrk="0" hangingPunct="0">
              <a:spcBef>
                <a:spcPct val="20000"/>
              </a:spcBef>
              <a:buSzPct val="80000"/>
              <a:buFont typeface="Arial" charset="0"/>
              <a:buChar char="•"/>
              <a:defRPr sz="3800">
                <a:solidFill>
                  <a:schemeClr val="tx1"/>
                </a:solidFill>
                <a:latin typeface="Calibri Light" pitchFamily="34" charset="0"/>
              </a:defRPr>
            </a:lvl2pPr>
            <a:lvl3pPr marL="1533525" indent="-3063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 Light" pitchFamily="34" charset="0"/>
              </a:defRPr>
            </a:lvl3pPr>
            <a:lvl4pPr marL="2147888" indent="-306388" eaLnBrk="0" hangingPunct="0">
              <a:spcBef>
                <a:spcPct val="20000"/>
              </a:spcBef>
              <a:buFont typeface="Arial" charset="0"/>
              <a:buChar char="–"/>
              <a:defRPr sz="2700">
                <a:solidFill>
                  <a:schemeClr val="tx1"/>
                </a:solidFill>
                <a:latin typeface="Calibri Light" pitchFamily="34" charset="0"/>
              </a:defRPr>
            </a:lvl4pPr>
            <a:lvl5pPr marL="2762250" indent="-306388" eaLnBrk="0" hangingPunct="0">
              <a:spcBef>
                <a:spcPct val="20000"/>
              </a:spcBef>
              <a:buFont typeface="Arial" charset="0"/>
              <a:buChar char="»"/>
              <a:defRPr sz="2700">
                <a:solidFill>
                  <a:schemeClr val="tx1"/>
                </a:solidFill>
                <a:latin typeface="Calibri Light" pitchFamily="34" charset="0"/>
              </a:defRPr>
            </a:lvl5pPr>
            <a:lvl6pPr marL="3219450" indent="-306388" defTabSz="12271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 Light" pitchFamily="34" charset="0"/>
              </a:defRPr>
            </a:lvl6pPr>
            <a:lvl7pPr marL="3676650" indent="-306388" defTabSz="12271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 Light" pitchFamily="34" charset="0"/>
              </a:defRPr>
            </a:lvl7pPr>
            <a:lvl8pPr marL="4133850" indent="-306388" defTabSz="12271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 Light" pitchFamily="34" charset="0"/>
              </a:defRPr>
            </a:lvl8pPr>
            <a:lvl9pPr marL="4591050" indent="-306388" defTabSz="12271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/>
              <a:t>Heat Boost delivers timed maximum heat output for up to 20 minutes</a:t>
            </a:r>
            <a:endParaRPr lang="en-CA" altLang="en-US" sz="3200" dirty="0">
              <a:latin typeface="+mj-lt"/>
            </a:endParaRPr>
          </a:p>
        </p:txBody>
      </p:sp>
      <p:sp>
        <p:nvSpPr>
          <p:cNvPr id="7174" name="Content Placeholder 2"/>
          <p:cNvSpPr txBox="1">
            <a:spLocks/>
          </p:cNvSpPr>
          <p:nvPr/>
        </p:nvSpPr>
        <p:spPr bwMode="auto">
          <a:xfrm>
            <a:off x="622299" y="1778000"/>
            <a:ext cx="5316487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784" tIns="61392" rIns="122784" bIns="61392"/>
          <a:lstStyle>
            <a:lvl1pPr marL="460375" indent="-460375" eaLnBrk="0" hangingPunct="0">
              <a:spcBef>
                <a:spcPct val="20000"/>
              </a:spcBef>
              <a:buSzPct val="80000"/>
              <a:buFont typeface="Wingdings" pitchFamily="2" charset="2"/>
              <a:buChar char="§"/>
              <a:defRPr sz="4300">
                <a:solidFill>
                  <a:schemeClr val="tx1"/>
                </a:solidFill>
                <a:latin typeface="Calibri Light" pitchFamily="34" charset="0"/>
              </a:defRPr>
            </a:lvl1pPr>
            <a:lvl2pPr marL="996950" indent="-382588" eaLnBrk="0" hangingPunct="0">
              <a:spcBef>
                <a:spcPct val="20000"/>
              </a:spcBef>
              <a:buSzPct val="80000"/>
              <a:buFont typeface="Arial" charset="0"/>
              <a:buChar char="•"/>
              <a:defRPr sz="3800">
                <a:solidFill>
                  <a:schemeClr val="tx1"/>
                </a:solidFill>
                <a:latin typeface="Calibri Light" pitchFamily="34" charset="0"/>
              </a:defRPr>
            </a:lvl2pPr>
            <a:lvl3pPr marL="1533525" indent="-3063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 Light" pitchFamily="34" charset="0"/>
              </a:defRPr>
            </a:lvl3pPr>
            <a:lvl4pPr marL="2147888" indent="-306388" eaLnBrk="0" hangingPunct="0">
              <a:spcBef>
                <a:spcPct val="20000"/>
              </a:spcBef>
              <a:buFont typeface="Arial" charset="0"/>
              <a:buChar char="–"/>
              <a:defRPr sz="2700">
                <a:solidFill>
                  <a:schemeClr val="tx1"/>
                </a:solidFill>
                <a:latin typeface="Calibri Light" pitchFamily="34" charset="0"/>
              </a:defRPr>
            </a:lvl4pPr>
            <a:lvl5pPr marL="2762250" indent="-306388" eaLnBrk="0" hangingPunct="0">
              <a:spcBef>
                <a:spcPct val="20000"/>
              </a:spcBef>
              <a:buFont typeface="Arial" charset="0"/>
              <a:buChar char="»"/>
              <a:defRPr sz="2700">
                <a:solidFill>
                  <a:schemeClr val="tx1"/>
                </a:solidFill>
                <a:latin typeface="Calibri Light" pitchFamily="34" charset="0"/>
              </a:defRPr>
            </a:lvl5pPr>
            <a:lvl6pPr marL="3219450" indent="-306388" defTabSz="12271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 Light" pitchFamily="34" charset="0"/>
              </a:defRPr>
            </a:lvl6pPr>
            <a:lvl7pPr marL="3676650" indent="-306388" defTabSz="12271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 Light" pitchFamily="34" charset="0"/>
              </a:defRPr>
            </a:lvl7pPr>
            <a:lvl8pPr marL="4133850" indent="-306388" defTabSz="12271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 Light" pitchFamily="34" charset="0"/>
              </a:defRPr>
            </a:lvl8pPr>
            <a:lvl9pPr marL="4591050" indent="-306388" defTabSz="12271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Heater deactivation is ideal for commercial installations or where heat is not needed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CA" altLang="en-US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5715" y="597568"/>
            <a:ext cx="8543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-150" dirty="0">
                <a:latin typeface="Arial" panose="020B0604020202020204" pitchFamily="34" charset="0"/>
                <a:cs typeface="Arial" panose="020B0604020202020204" pitchFamily="34" charset="0"/>
              </a:rPr>
              <a:t>Comfort$aver</a:t>
            </a:r>
            <a:r>
              <a:rPr lang="en-US" sz="2400" spc="-150" baseline="95000" dirty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sz="4800" spc="-150" dirty="0">
                <a:latin typeface="Arial" panose="020B0604020202020204" pitchFamily="34" charset="0"/>
                <a:cs typeface="Arial" panose="020B0604020202020204" pitchFamily="34" charset="0"/>
              </a:rPr>
              <a:t> Heating System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3" y="280946"/>
            <a:ext cx="3739505" cy="112149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58" y="1866900"/>
            <a:ext cx="3429337" cy="3287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76200" dir="2700000" algn="tl" rotWithShape="0">
              <a:prstClr val="black">
                <a:alpha val="33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425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2464</TotalTime>
  <Words>609</Words>
  <Application>Microsoft Office PowerPoint</Application>
  <PresentationFormat>Custom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Taylor</dc:creator>
  <cp:lastModifiedBy>heather hynes</cp:lastModifiedBy>
  <cp:revision>212</cp:revision>
  <cp:lastPrinted>2015-02-23T17:12:13Z</cp:lastPrinted>
  <dcterms:created xsi:type="dcterms:W3CDTF">2015-02-10T16:43:08Z</dcterms:created>
  <dcterms:modified xsi:type="dcterms:W3CDTF">2019-09-27T15:26:28Z</dcterms:modified>
</cp:coreProperties>
</file>